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6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91FA8-E90F-44A5-A86A-ACB8A7D309A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3D2C-3B00-4814-B33A-90B7845D1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ма</a:t>
            </a:r>
            <a:r>
              <a:rPr lang="en-US" sz="4000" dirty="0" smtClean="0"/>
              <a:t>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6897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Слухов</a:t>
            </a:r>
            <a:r>
              <a:rPr lang="ru-RU" sz="66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/>
              <a:t>й аппар</a:t>
            </a:r>
            <a:r>
              <a:rPr lang="ru-RU" sz="6600" dirty="0" smtClean="0">
                <a:solidFill>
                  <a:srgbClr val="FF0000"/>
                </a:solidFill>
              </a:rPr>
              <a:t>а</a:t>
            </a:r>
            <a:r>
              <a:rPr lang="ru-RU" sz="6600" dirty="0" smtClean="0"/>
              <a:t>т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51030"/>
            <a:ext cx="2658073" cy="33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Ирина 22-23\гифки\5965902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986434" cy="23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92" y="40466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1982"/>
            <a:ext cx="3240360" cy="182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30588"/>
            <a:ext cx="5191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664296" cy="33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помог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ет нам сл</a:t>
            </a:r>
            <a:r>
              <a:rPr lang="ru-RU" sz="3600" dirty="0" smtClean="0">
                <a:solidFill>
                  <a:srgbClr val="FF0000"/>
                </a:solidFill>
              </a:rPr>
              <a:t>у</a:t>
            </a:r>
            <a:r>
              <a:rPr lang="ru-RU" sz="3600" dirty="0" smtClean="0"/>
              <a:t>шать и сл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r>
              <a:rPr lang="ru-RU" sz="3600" dirty="0" smtClean="0"/>
              <a:t>шать</a:t>
            </a:r>
            <a:r>
              <a:rPr lang="en-US" sz="3600" dirty="0" smtClean="0"/>
              <a:t>?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232248" cy="14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44287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хо </a:t>
            </a:r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65" y="1023387"/>
            <a:ext cx="2372975" cy="17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144287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</a:t>
            </a:r>
            <a:r>
              <a:rPr lang="ru-RU" sz="3200" dirty="0" smtClean="0"/>
              <a:t>ши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79512" y="1052736"/>
            <a:ext cx="2592288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1023387"/>
            <a:ext cx="2520280" cy="1127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39953" y="1124744"/>
            <a:ext cx="2880319" cy="1376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139952" y="1244757"/>
            <a:ext cx="2592288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5" y="3789040"/>
            <a:ext cx="3508860" cy="23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203848" y="5031946"/>
            <a:ext cx="1584176" cy="48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ольга\Desktop\Ирина 22-23\гифки\73917299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89" y="5754980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esktop\Ирина 22-23\гифки\81917362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64" y="138660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30932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https://yandex.ru/video/preview/?text=</a:t>
            </a:r>
            <a:r>
              <a:rPr lang="ru-RU" sz="1000" dirty="0" err="1"/>
              <a:t>физминутки</a:t>
            </a:r>
            <a:r>
              <a:rPr lang="ru-RU" sz="1000" dirty="0"/>
              <a:t>&amp;</a:t>
            </a:r>
            <a:r>
              <a:rPr lang="en-US" sz="1000" dirty="0"/>
              <a:t>path=</a:t>
            </a:r>
            <a:r>
              <a:rPr lang="en-US" sz="1000" dirty="0" err="1"/>
              <a:t>yandex_search&amp;parent-reqid</a:t>
            </a:r>
            <a:r>
              <a:rPr lang="en-US" sz="1000" dirty="0"/>
              <a:t>=1662531098349865-4992252249047723749-sas3-1045-8f5-sas-l7-balancer-8080-BAL-6662&amp;from_type=</a:t>
            </a:r>
            <a:r>
              <a:rPr lang="en-US" sz="1000" dirty="0" err="1"/>
              <a:t>vast&amp;filmId</a:t>
            </a:r>
            <a:r>
              <a:rPr lang="en-US" sz="1000" dirty="0"/>
              <a:t>=7229601037309248763&amp;url=http%3A%2F%2Ffrontend.vh.yandex.ru%2Fplayer%2Fv8EcUwEPQGnM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08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Чт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бы аппар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т помог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л </a:t>
            </a:r>
          </a:p>
          <a:p>
            <a:pPr algn="ctr"/>
            <a:r>
              <a:rPr lang="ru-RU" sz="3600" dirty="0" smtClean="0"/>
              <a:t>л</a:t>
            </a:r>
            <a:r>
              <a:rPr lang="ru-RU" sz="3600" dirty="0" smtClean="0">
                <a:solidFill>
                  <a:srgbClr val="FF0000"/>
                </a:solidFill>
              </a:rPr>
              <a:t>у</a:t>
            </a:r>
            <a:r>
              <a:rPr lang="ru-RU" sz="3600" dirty="0" smtClean="0"/>
              <a:t>чше сл</a:t>
            </a:r>
            <a:r>
              <a:rPr lang="ru-RU" sz="3600" dirty="0" smtClean="0">
                <a:solidFill>
                  <a:srgbClr val="FF0000"/>
                </a:solidFill>
              </a:rPr>
              <a:t>у</a:t>
            </a:r>
            <a:r>
              <a:rPr lang="ru-RU" sz="3600" dirty="0" smtClean="0"/>
              <a:t>шать и сл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r>
              <a:rPr lang="ru-RU" sz="3600" dirty="0" smtClean="0"/>
              <a:t>шать, нужн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r>
              <a:rPr lang="ru-RU" sz="3600" dirty="0" smtClean="0"/>
              <a:t> ….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7809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вкл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дыши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7" y="2348880"/>
            <a:ext cx="2835696" cy="18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2127445" cy="15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ольга\Desktop\Ирина 22-23\гифки\8191736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32" y="222160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9269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подгот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вить слухов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й аппар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т к раб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те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83304" y="1556792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Пров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рить </a:t>
            </a:r>
            <a:r>
              <a:rPr lang="ru-RU" sz="3200" b="1" dirty="0" smtClean="0"/>
              <a:t>батар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йки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р</a:t>
            </a:r>
            <a:r>
              <a:rPr lang="ru-RU" sz="3200" dirty="0" smtClean="0"/>
              <a:t>аб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тают или не раб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тают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е</a:t>
            </a:r>
            <a:r>
              <a:rPr lang="ru-RU" sz="3200" dirty="0" smtClean="0"/>
              <a:t>сли не раб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тают, то помен</a:t>
            </a:r>
            <a:r>
              <a:rPr lang="ru-RU" sz="3200" dirty="0" smtClean="0">
                <a:solidFill>
                  <a:srgbClr val="FF0000"/>
                </a:solidFill>
              </a:rPr>
              <a:t>я</a:t>
            </a:r>
            <a:r>
              <a:rPr lang="ru-RU" sz="3200" dirty="0" smtClean="0"/>
              <a:t>ть на н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вые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5" y="3987323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ольга\Desktop\Ирина 22-23\гифки\8191736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24414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02747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вст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вить батар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йку в слухов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й аппар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т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7407"/>
            <a:ext cx="2783415" cy="278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167844" y="3573016"/>
            <a:ext cx="2664296" cy="73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065"/>
            <a:ext cx="1871238" cy="23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10225" y="511084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5124" name="Picture 4" descr="C:\Users\ольга\Desktop\Ирина 22-23\гифки\8191736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69456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40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72" y="116632"/>
            <a:ext cx="261378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344816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7573"/>
            <a:ext cx="1427931" cy="14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30689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Установ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prstClr val="black"/>
                </a:solidFill>
              </a:rPr>
              <a:t>те </a:t>
            </a:r>
            <a:r>
              <a:rPr lang="ru-RU" dirty="0" smtClean="0">
                <a:solidFill>
                  <a:prstClr val="black"/>
                </a:solidFill>
              </a:rPr>
              <a:t>батар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prstClr val="black"/>
                </a:solidFill>
              </a:rPr>
              <a:t>йку </a:t>
            </a:r>
            <a:r>
              <a:rPr lang="ru-RU" dirty="0">
                <a:solidFill>
                  <a:prstClr val="black"/>
                </a:solidFill>
              </a:rPr>
              <a:t>в соотв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prstClr val="black"/>
                </a:solidFill>
              </a:rPr>
              <a:t>тствии с пол</a:t>
            </a:r>
            <a:r>
              <a:rPr lang="ru-RU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prstClr val="black"/>
                </a:solidFill>
              </a:rPr>
              <a:t>рностью, ук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prstClr val="black"/>
                </a:solidFill>
              </a:rPr>
              <a:t>занной на кр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prstClr val="black"/>
                </a:solidFill>
              </a:rPr>
              <a:t>шке батар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prstClr val="black"/>
                </a:solidFill>
              </a:rPr>
              <a:t>йного отс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>
                <a:solidFill>
                  <a:prstClr val="black"/>
                </a:solidFill>
              </a:rPr>
              <a:t>ка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>
                <a:solidFill>
                  <a:prstClr val="black"/>
                </a:solidFill>
              </a:rPr>
              <a:t> «Пл</a:t>
            </a:r>
            <a:r>
              <a:rPr lang="ru-RU" dirty="0">
                <a:solidFill>
                  <a:srgbClr val="FF0000"/>
                </a:solidFill>
              </a:rPr>
              <a:t>ю</a:t>
            </a:r>
            <a:r>
              <a:rPr lang="ru-RU" dirty="0">
                <a:solidFill>
                  <a:prstClr val="black"/>
                </a:solidFill>
              </a:rPr>
              <a:t>сом» («+») вверх. 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286" y="450912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Аккур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prstClr val="black"/>
                </a:solidFill>
              </a:rPr>
              <a:t>тно закр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prstClr val="black"/>
                </a:solidFill>
              </a:rPr>
              <a:t>йте кр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prstClr val="black"/>
                </a:solidFill>
              </a:rPr>
              <a:t>шку.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03" y="3645274"/>
            <a:ext cx="2609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5476812"/>
            <a:ext cx="7646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сли </a:t>
            </a:r>
            <a:r>
              <a:rPr lang="ru-RU" dirty="0"/>
              <a:t>батар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йный отс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к закрыв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ется без ус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лий, батар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йка вст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влена пр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вильно.</a:t>
            </a:r>
          </a:p>
        </p:txBody>
      </p:sp>
    </p:spTree>
    <p:extLst>
      <p:ext uri="{BB962C8B-B14F-4D97-AF65-F5344CB8AC3E}">
        <p14:creationId xmlns:p14="http://schemas.microsoft.com/office/powerpoint/2010/main" val="15756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Пров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рить вкл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дыши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9675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</a:t>
            </a:r>
            <a:r>
              <a:rPr lang="ru-RU" sz="3200" dirty="0" smtClean="0"/>
              <a:t>кл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дыши должн</a:t>
            </a:r>
            <a:r>
              <a:rPr lang="ru-RU" sz="3200" dirty="0" smtClean="0">
                <a:solidFill>
                  <a:srgbClr val="FF0000"/>
                </a:solidFill>
              </a:rPr>
              <a:t>ы</a:t>
            </a:r>
            <a:r>
              <a:rPr lang="ru-RU" sz="3200" dirty="0" smtClean="0"/>
              <a:t> быть ч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стыми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835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835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6053800" y="3563713"/>
            <a:ext cx="861905" cy="644303"/>
          </a:xfrm>
          <a:custGeom>
            <a:avLst/>
            <a:gdLst>
              <a:gd name="connsiteX0" fmla="*/ 613330 w 861905"/>
              <a:gd name="connsiteY0" fmla="*/ 289196 h 644303"/>
              <a:gd name="connsiteX1" fmla="*/ 568942 w 861905"/>
              <a:gd name="connsiteY1" fmla="*/ 262563 h 644303"/>
              <a:gd name="connsiteX2" fmla="*/ 542309 w 861905"/>
              <a:gd name="connsiteY2" fmla="*/ 253685 h 644303"/>
              <a:gd name="connsiteX3" fmla="*/ 480165 w 861905"/>
              <a:gd name="connsiteY3" fmla="*/ 200419 h 644303"/>
              <a:gd name="connsiteX4" fmla="*/ 391388 w 861905"/>
              <a:gd name="connsiteY4" fmla="*/ 147153 h 644303"/>
              <a:gd name="connsiteX5" fmla="*/ 364755 w 861905"/>
              <a:gd name="connsiteY5" fmla="*/ 120520 h 644303"/>
              <a:gd name="connsiteX6" fmla="*/ 347000 w 861905"/>
              <a:gd name="connsiteY6" fmla="*/ 93887 h 644303"/>
              <a:gd name="connsiteX7" fmla="*/ 311489 w 861905"/>
              <a:gd name="connsiteY7" fmla="*/ 85009 h 644303"/>
              <a:gd name="connsiteX8" fmla="*/ 284856 w 861905"/>
              <a:gd name="connsiteY8" fmla="*/ 58376 h 644303"/>
              <a:gd name="connsiteX9" fmla="*/ 249346 w 861905"/>
              <a:gd name="connsiteY9" fmla="*/ 49499 h 644303"/>
              <a:gd name="connsiteX10" fmla="*/ 196080 w 861905"/>
              <a:gd name="connsiteY10" fmla="*/ 31743 h 644303"/>
              <a:gd name="connsiteX11" fmla="*/ 169447 w 861905"/>
              <a:gd name="connsiteY11" fmla="*/ 22866 h 644303"/>
              <a:gd name="connsiteX12" fmla="*/ 98425 w 861905"/>
              <a:gd name="connsiteY12" fmla="*/ 5110 h 644303"/>
              <a:gd name="connsiteX13" fmla="*/ 9649 w 861905"/>
              <a:gd name="connsiteY13" fmla="*/ 13988 h 644303"/>
              <a:gd name="connsiteX14" fmla="*/ 36282 w 861905"/>
              <a:gd name="connsiteY14" fmla="*/ 200419 h 644303"/>
              <a:gd name="connsiteX15" fmla="*/ 160569 w 861905"/>
              <a:gd name="connsiteY15" fmla="*/ 253685 h 644303"/>
              <a:gd name="connsiteX16" fmla="*/ 213835 w 861905"/>
              <a:gd name="connsiteY16" fmla="*/ 271440 h 644303"/>
              <a:gd name="connsiteX17" fmla="*/ 258223 w 861905"/>
              <a:gd name="connsiteY17" fmla="*/ 280318 h 644303"/>
              <a:gd name="connsiteX18" fmla="*/ 311489 w 861905"/>
              <a:gd name="connsiteY18" fmla="*/ 306951 h 644303"/>
              <a:gd name="connsiteX19" fmla="*/ 364755 w 861905"/>
              <a:gd name="connsiteY19" fmla="*/ 315829 h 644303"/>
              <a:gd name="connsiteX20" fmla="*/ 400266 w 861905"/>
              <a:gd name="connsiteY20" fmla="*/ 324706 h 644303"/>
              <a:gd name="connsiteX21" fmla="*/ 604452 w 861905"/>
              <a:gd name="connsiteY21" fmla="*/ 333584 h 644303"/>
              <a:gd name="connsiteX22" fmla="*/ 631085 w 861905"/>
              <a:gd name="connsiteY22" fmla="*/ 342462 h 644303"/>
              <a:gd name="connsiteX23" fmla="*/ 613330 w 861905"/>
              <a:gd name="connsiteY23" fmla="*/ 466749 h 644303"/>
              <a:gd name="connsiteX24" fmla="*/ 595575 w 861905"/>
              <a:gd name="connsiteY24" fmla="*/ 493382 h 644303"/>
              <a:gd name="connsiteX25" fmla="*/ 568942 w 861905"/>
              <a:gd name="connsiteY25" fmla="*/ 511137 h 644303"/>
              <a:gd name="connsiteX26" fmla="*/ 533431 w 861905"/>
              <a:gd name="connsiteY26" fmla="*/ 555526 h 644303"/>
              <a:gd name="connsiteX27" fmla="*/ 471287 w 861905"/>
              <a:gd name="connsiteY27" fmla="*/ 591037 h 644303"/>
              <a:gd name="connsiteX28" fmla="*/ 409144 w 861905"/>
              <a:gd name="connsiteY28" fmla="*/ 626547 h 644303"/>
              <a:gd name="connsiteX29" fmla="*/ 453532 w 861905"/>
              <a:gd name="connsiteY29" fmla="*/ 635425 h 644303"/>
              <a:gd name="connsiteX30" fmla="*/ 480165 w 861905"/>
              <a:gd name="connsiteY30" fmla="*/ 644303 h 644303"/>
              <a:gd name="connsiteX31" fmla="*/ 861905 w 861905"/>
              <a:gd name="connsiteY31" fmla="*/ 635425 h 644303"/>
              <a:gd name="connsiteX32" fmla="*/ 853027 w 861905"/>
              <a:gd name="connsiteY32" fmla="*/ 271440 h 644303"/>
              <a:gd name="connsiteX33" fmla="*/ 826394 w 861905"/>
              <a:gd name="connsiteY33" fmla="*/ 253685 h 644303"/>
              <a:gd name="connsiteX34" fmla="*/ 755373 w 861905"/>
              <a:gd name="connsiteY34" fmla="*/ 244807 h 644303"/>
              <a:gd name="connsiteX35" fmla="*/ 728740 w 861905"/>
              <a:gd name="connsiteY35" fmla="*/ 235930 h 644303"/>
              <a:gd name="connsiteX36" fmla="*/ 648841 w 861905"/>
              <a:gd name="connsiteY36" fmla="*/ 253685 h 644303"/>
              <a:gd name="connsiteX37" fmla="*/ 613330 w 861905"/>
              <a:gd name="connsiteY37" fmla="*/ 289196 h 64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1905" h="644303">
                <a:moveTo>
                  <a:pt x="613330" y="289196"/>
                </a:moveTo>
                <a:cubicBezTo>
                  <a:pt x="600014" y="290676"/>
                  <a:pt x="584375" y="270280"/>
                  <a:pt x="568942" y="262563"/>
                </a:cubicBezTo>
                <a:cubicBezTo>
                  <a:pt x="560572" y="258378"/>
                  <a:pt x="549924" y="259124"/>
                  <a:pt x="542309" y="253685"/>
                </a:cubicBezTo>
                <a:cubicBezTo>
                  <a:pt x="455578" y="191733"/>
                  <a:pt x="548564" y="239503"/>
                  <a:pt x="480165" y="200419"/>
                </a:cubicBezTo>
                <a:cubicBezTo>
                  <a:pt x="447471" y="181737"/>
                  <a:pt x="420347" y="176112"/>
                  <a:pt x="391388" y="147153"/>
                </a:cubicBezTo>
                <a:cubicBezTo>
                  <a:pt x="382510" y="138275"/>
                  <a:pt x="372792" y="130165"/>
                  <a:pt x="364755" y="120520"/>
                </a:cubicBezTo>
                <a:cubicBezTo>
                  <a:pt x="357925" y="112323"/>
                  <a:pt x="355878" y="99805"/>
                  <a:pt x="347000" y="93887"/>
                </a:cubicBezTo>
                <a:cubicBezTo>
                  <a:pt x="336848" y="87119"/>
                  <a:pt x="323326" y="87968"/>
                  <a:pt x="311489" y="85009"/>
                </a:cubicBezTo>
                <a:cubicBezTo>
                  <a:pt x="302611" y="76131"/>
                  <a:pt x="295757" y="64605"/>
                  <a:pt x="284856" y="58376"/>
                </a:cubicBezTo>
                <a:cubicBezTo>
                  <a:pt x="274263" y="52323"/>
                  <a:pt x="261032" y="53005"/>
                  <a:pt x="249346" y="49499"/>
                </a:cubicBezTo>
                <a:cubicBezTo>
                  <a:pt x="231419" y="44121"/>
                  <a:pt x="213835" y="37661"/>
                  <a:pt x="196080" y="31743"/>
                </a:cubicBezTo>
                <a:cubicBezTo>
                  <a:pt x="187202" y="28784"/>
                  <a:pt x="178525" y="25136"/>
                  <a:pt x="169447" y="22866"/>
                </a:cubicBezTo>
                <a:lnTo>
                  <a:pt x="98425" y="5110"/>
                </a:lnTo>
                <a:cubicBezTo>
                  <a:pt x="68833" y="8069"/>
                  <a:pt x="21853" y="-13132"/>
                  <a:pt x="9649" y="13988"/>
                </a:cubicBezTo>
                <a:cubicBezTo>
                  <a:pt x="3780" y="27030"/>
                  <a:pt x="-19030" y="167232"/>
                  <a:pt x="36282" y="200419"/>
                </a:cubicBezTo>
                <a:cubicBezTo>
                  <a:pt x="91138" y="233332"/>
                  <a:pt x="105460" y="235315"/>
                  <a:pt x="160569" y="253685"/>
                </a:cubicBezTo>
                <a:lnTo>
                  <a:pt x="213835" y="271440"/>
                </a:lnTo>
                <a:cubicBezTo>
                  <a:pt x="228631" y="274399"/>
                  <a:pt x="243585" y="276658"/>
                  <a:pt x="258223" y="280318"/>
                </a:cubicBezTo>
                <a:cubicBezTo>
                  <a:pt x="378980" y="310509"/>
                  <a:pt x="181293" y="263552"/>
                  <a:pt x="311489" y="306951"/>
                </a:cubicBezTo>
                <a:cubicBezTo>
                  <a:pt x="328566" y="312643"/>
                  <a:pt x="347104" y="312299"/>
                  <a:pt x="364755" y="315829"/>
                </a:cubicBezTo>
                <a:cubicBezTo>
                  <a:pt x="376719" y="318222"/>
                  <a:pt x="388098" y="323805"/>
                  <a:pt x="400266" y="324706"/>
                </a:cubicBezTo>
                <a:cubicBezTo>
                  <a:pt x="468206" y="329739"/>
                  <a:pt x="536390" y="330625"/>
                  <a:pt x="604452" y="333584"/>
                </a:cubicBezTo>
                <a:cubicBezTo>
                  <a:pt x="613330" y="336543"/>
                  <a:pt x="629547" y="333231"/>
                  <a:pt x="631085" y="342462"/>
                </a:cubicBezTo>
                <a:cubicBezTo>
                  <a:pt x="633638" y="357777"/>
                  <a:pt x="629030" y="435350"/>
                  <a:pt x="613330" y="466749"/>
                </a:cubicBezTo>
                <a:cubicBezTo>
                  <a:pt x="608558" y="476292"/>
                  <a:pt x="603120" y="485837"/>
                  <a:pt x="595575" y="493382"/>
                </a:cubicBezTo>
                <a:cubicBezTo>
                  <a:pt x="588030" y="500927"/>
                  <a:pt x="577820" y="505219"/>
                  <a:pt x="568942" y="511137"/>
                </a:cubicBezTo>
                <a:cubicBezTo>
                  <a:pt x="555760" y="530909"/>
                  <a:pt x="551500" y="541071"/>
                  <a:pt x="533431" y="555526"/>
                </a:cubicBezTo>
                <a:cubicBezTo>
                  <a:pt x="506400" y="577151"/>
                  <a:pt x="503176" y="572815"/>
                  <a:pt x="471287" y="591037"/>
                </a:cubicBezTo>
                <a:cubicBezTo>
                  <a:pt x="383460" y="641224"/>
                  <a:pt x="516441" y="572899"/>
                  <a:pt x="409144" y="626547"/>
                </a:cubicBezTo>
                <a:cubicBezTo>
                  <a:pt x="423940" y="629506"/>
                  <a:pt x="438894" y="631765"/>
                  <a:pt x="453532" y="635425"/>
                </a:cubicBezTo>
                <a:cubicBezTo>
                  <a:pt x="462610" y="637695"/>
                  <a:pt x="470807" y="644303"/>
                  <a:pt x="480165" y="644303"/>
                </a:cubicBezTo>
                <a:cubicBezTo>
                  <a:pt x="607446" y="644303"/>
                  <a:pt x="734658" y="638384"/>
                  <a:pt x="861905" y="635425"/>
                </a:cubicBezTo>
                <a:cubicBezTo>
                  <a:pt x="858946" y="514097"/>
                  <a:pt x="864268" y="392283"/>
                  <a:pt x="853027" y="271440"/>
                </a:cubicBezTo>
                <a:cubicBezTo>
                  <a:pt x="852039" y="260816"/>
                  <a:pt x="836688" y="256492"/>
                  <a:pt x="826394" y="253685"/>
                </a:cubicBezTo>
                <a:cubicBezTo>
                  <a:pt x="803377" y="247408"/>
                  <a:pt x="779047" y="247766"/>
                  <a:pt x="755373" y="244807"/>
                </a:cubicBezTo>
                <a:cubicBezTo>
                  <a:pt x="746495" y="241848"/>
                  <a:pt x="738098" y="235930"/>
                  <a:pt x="728740" y="235930"/>
                </a:cubicBezTo>
                <a:cubicBezTo>
                  <a:pt x="697488" y="235930"/>
                  <a:pt x="676307" y="244529"/>
                  <a:pt x="648841" y="253685"/>
                </a:cubicBezTo>
                <a:cubicBezTo>
                  <a:pt x="604960" y="297566"/>
                  <a:pt x="626646" y="287716"/>
                  <a:pt x="613330" y="28919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стый вкл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дыш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зный вкл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дыш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364088" y="2924944"/>
            <a:ext cx="2376264" cy="15841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16488" y="3077344"/>
            <a:ext cx="2367880" cy="14317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3450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проверки правильности фиксации аппарата его нужно включить и отрегулировать громкость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446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Надеть слуховой аппарат нужно </a:t>
            </a:r>
            <a:r>
              <a:rPr lang="ru-RU" sz="3200" dirty="0" smtClean="0">
                <a:solidFill>
                  <a:prstClr val="black"/>
                </a:solidFill>
              </a:rPr>
              <a:t>так: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7672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Чтобы избежать неприятного свиста в ушном канале из-за подсоединения слухового прибора, </a:t>
            </a:r>
            <a:r>
              <a:rPr lang="ru-RU" b="1" i="1" dirty="0">
                <a:solidFill>
                  <a:prstClr val="black"/>
                </a:solidFill>
              </a:rPr>
              <a:t>надевать </a:t>
            </a:r>
            <a:r>
              <a:rPr lang="ru-RU" dirty="0">
                <a:solidFill>
                  <a:prstClr val="black"/>
                </a:solidFill>
              </a:rPr>
              <a:t>его нужно </a:t>
            </a:r>
            <a:r>
              <a:rPr lang="ru-RU" b="1" i="1" dirty="0">
                <a:solidFill>
                  <a:prstClr val="black"/>
                </a:solidFill>
              </a:rPr>
              <a:t>в выключенном состоянии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15" y="170080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Звукопровод</a:t>
            </a:r>
            <a:r>
              <a:rPr lang="ru-RU" dirty="0">
                <a:solidFill>
                  <a:prstClr val="black"/>
                </a:solidFill>
              </a:rPr>
              <a:t> аппарата необходимо взять большим и указательным пальцем, слегка наклонить вперед и разместить канальную часть ушного вкладыша внутри слухового прохода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Сделать вращательные движения , чтобы </a:t>
            </a:r>
            <a:r>
              <a:rPr lang="ru-RU" dirty="0">
                <a:solidFill>
                  <a:prstClr val="black"/>
                </a:solidFill>
              </a:rPr>
              <a:t>зафиксировать ушной вкладыш в канале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47" y="346081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Корпус слухового аппарата заводится за ухо, стараясь не перекручивать </a:t>
            </a:r>
            <a:r>
              <a:rPr lang="ru-RU" dirty="0" err="1">
                <a:solidFill>
                  <a:prstClr val="black"/>
                </a:solidFill>
              </a:rPr>
              <a:t>звукопровод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808" y="4303108"/>
            <a:ext cx="796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Если аппарат зафиксирован правильно, чувствуется не границы вкладыша, а контур ушной раковины, дискомфорт при шевелении головой отсутствует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 descr="C:\Users\ольга\Desktop\Ирина 22-23\гифки\8191736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5201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/>
          <a:stretch/>
        </p:blipFill>
        <p:spPr bwMode="auto">
          <a:xfrm>
            <a:off x="1331640" y="4005064"/>
            <a:ext cx="5609684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208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11</cp:revision>
  <dcterms:created xsi:type="dcterms:W3CDTF">2022-09-07T06:00:40Z</dcterms:created>
  <dcterms:modified xsi:type="dcterms:W3CDTF">2022-09-07T08:52:43Z</dcterms:modified>
</cp:coreProperties>
</file>